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77" r:id="rId4"/>
    <p:sldId id="261" r:id="rId5"/>
    <p:sldId id="278" r:id="rId6"/>
    <p:sldId id="260" r:id="rId7"/>
    <p:sldId id="279" r:id="rId8"/>
    <p:sldId id="263" r:id="rId9"/>
    <p:sldId id="280" r:id="rId10"/>
    <p:sldId id="264" r:id="rId11"/>
    <p:sldId id="281" r:id="rId12"/>
    <p:sldId id="296" r:id="rId13"/>
    <p:sldId id="294" r:id="rId14"/>
    <p:sldId id="297" r:id="rId15"/>
    <p:sldId id="295" r:id="rId16"/>
    <p:sldId id="298" r:id="rId17"/>
    <p:sldId id="299" r:id="rId18"/>
    <p:sldId id="284" r:id="rId19"/>
    <p:sldId id="271" r:id="rId20"/>
    <p:sldId id="272" r:id="rId21"/>
    <p:sldId id="282" r:id="rId22"/>
    <p:sldId id="306" r:id="rId23"/>
    <p:sldId id="307" r:id="rId24"/>
    <p:sldId id="265" r:id="rId25"/>
    <p:sldId id="285" r:id="rId26"/>
    <p:sldId id="266" r:id="rId27"/>
    <p:sldId id="286" r:id="rId28"/>
    <p:sldId id="267" r:id="rId29"/>
    <p:sldId id="287" r:id="rId30"/>
    <p:sldId id="268" r:id="rId31"/>
    <p:sldId id="288" r:id="rId32"/>
    <p:sldId id="269" r:id="rId33"/>
    <p:sldId id="289" r:id="rId34"/>
    <p:sldId id="300" r:id="rId35"/>
    <p:sldId id="301" r:id="rId36"/>
    <p:sldId id="302" r:id="rId37"/>
    <p:sldId id="303" r:id="rId38"/>
    <p:sldId id="304" r:id="rId39"/>
    <p:sldId id="305" r:id="rId40"/>
    <p:sldId id="274" r:id="rId41"/>
    <p:sldId id="290" r:id="rId42"/>
    <p:sldId id="275" r:id="rId43"/>
    <p:sldId id="291" r:id="rId44"/>
    <p:sldId id="308" r:id="rId45"/>
    <p:sldId id="30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AA3236-60AE-4A56-97DE-E61F1B7B59D0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697AB0-BD6E-4067-A11C-6396A531BB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3236-60AE-4A56-97DE-E61F1B7B59D0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97AB0-BD6E-4067-A11C-6396A531BB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3236-60AE-4A56-97DE-E61F1B7B59D0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97AB0-BD6E-4067-A11C-6396A531BB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3236-60AE-4A56-97DE-E61F1B7B59D0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97AB0-BD6E-4067-A11C-6396A531BB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3236-60AE-4A56-97DE-E61F1B7B59D0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97AB0-BD6E-4067-A11C-6396A531BB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3236-60AE-4A56-97DE-E61F1B7B59D0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97AB0-BD6E-4067-A11C-6396A531BB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3236-60AE-4A56-97DE-E61F1B7B59D0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97AB0-BD6E-4067-A11C-6396A531BB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3236-60AE-4A56-97DE-E61F1B7B59D0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97AB0-BD6E-4067-A11C-6396A531BB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3236-60AE-4A56-97DE-E61F1B7B59D0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97AB0-BD6E-4067-A11C-6396A531BB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AA3236-60AE-4A56-97DE-E61F1B7B59D0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97AB0-BD6E-4067-A11C-6396A531BB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AA3236-60AE-4A56-97DE-E61F1B7B59D0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697AB0-BD6E-4067-A11C-6396A531BB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AA3236-60AE-4A56-97DE-E61F1B7B59D0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697AB0-BD6E-4067-A11C-6396A531BB2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Geometry</a:t>
            </a:r>
            <a:endParaRPr lang="en-US" sz="7200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9379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+mj-lt"/>
              </a:rPr>
              <a:t>Created by Brooke M. McFry</a:t>
            </a:r>
          </a:p>
          <a:p>
            <a:r>
              <a:rPr lang="en-US" dirty="0" smtClean="0">
                <a:latin typeface="+mj-lt"/>
              </a:rPr>
              <a:t>2010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ANGLE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9300" y="35052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981200" y="32766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981200" y="1981200"/>
            <a:ext cx="5029200" cy="152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ANGLE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" y="2894012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96900" y="26670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09600" y="1184564"/>
            <a:ext cx="2057400" cy="1752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3581400" y="2060864"/>
            <a:ext cx="5115790" cy="3349336"/>
          </a:xfrm>
          <a:prstGeom prst="rect">
            <a:avLst/>
          </a:prstGeom>
        </p:spPr>
        <p:txBody>
          <a:bodyPr vert="horz" lIns="45720" rIns="45720">
            <a:normAutofit fontScale="775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 smtClean="0"/>
          </a:p>
          <a:p>
            <a:pPr algn="ctr"/>
            <a:r>
              <a:rPr lang="en-US" sz="7700" dirty="0"/>
              <a:t>t</a:t>
            </a:r>
            <a:r>
              <a:rPr lang="en-US" sz="7700" dirty="0" smtClean="0"/>
              <a:t>wo rays that are connected at the endpoint</a:t>
            </a:r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808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ACUTE ANGLE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9300" y="35052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981200" y="32766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981200" y="1981200"/>
            <a:ext cx="5029200" cy="152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224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ACUTE ANGLE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77900" y="3706235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977900" y="3477635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77900" y="2060864"/>
            <a:ext cx="2057400" cy="1752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3581400" y="2060864"/>
            <a:ext cx="5115790" cy="3349336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6000" dirty="0"/>
              <a:t>a</a:t>
            </a:r>
            <a:r>
              <a:rPr lang="en-US" sz="6000" dirty="0" smtClean="0"/>
              <a:t>n angle that measures less than 90</a:t>
            </a:r>
            <a:r>
              <a:rPr lang="en-US" sz="6000" baseline="30000" dirty="0" smtClean="0"/>
              <a:t>o</a:t>
            </a:r>
            <a:endParaRPr lang="en-US" sz="6000" baseline="30000" dirty="0" smtClean="0"/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190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OBTUSE ANGLE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4200" y="45720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124200" y="4344988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762000" y="1371600"/>
            <a:ext cx="2743200" cy="3352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559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OBTUSE ANGLE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06500" y="45720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181100" y="43434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28600" y="2209800"/>
            <a:ext cx="1232477" cy="25511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3581400" y="2060864"/>
            <a:ext cx="5115790" cy="3349336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6000" dirty="0"/>
              <a:t>a</a:t>
            </a:r>
            <a:r>
              <a:rPr lang="en-US" sz="6000" dirty="0" smtClean="0"/>
              <a:t>n angle that measures more than 90</a:t>
            </a:r>
            <a:r>
              <a:rPr lang="en-US" sz="6000" baseline="30000" dirty="0" smtClean="0"/>
              <a:t>o</a:t>
            </a:r>
            <a:endParaRPr lang="en-US" sz="6000" baseline="30000" dirty="0" smtClean="0"/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136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RIGHT ANGLE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4200" y="4572000"/>
            <a:ext cx="3733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124200" y="4344988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314700" y="1752600"/>
            <a:ext cx="0" cy="2971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906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RIGHT ANGLE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06500" y="45720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181100" y="43434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371600" y="1905000"/>
            <a:ext cx="2" cy="28559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3581400" y="2060864"/>
            <a:ext cx="5115790" cy="3349336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6000" dirty="0"/>
              <a:t>a</a:t>
            </a:r>
            <a:r>
              <a:rPr lang="en-US" sz="6000" dirty="0" smtClean="0"/>
              <a:t>n angle that measures 90</a:t>
            </a:r>
            <a:r>
              <a:rPr lang="en-US" sz="6000" baseline="30000" dirty="0" smtClean="0"/>
              <a:t>o</a:t>
            </a:r>
            <a:endParaRPr lang="en-US" sz="6000" baseline="30000" dirty="0" smtClean="0"/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31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Parallel LINES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9300" y="35052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057400" y="28956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841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Parallel LINES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9300" y="25146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019300" y="19050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1524000" y="1828800"/>
            <a:ext cx="6400800" cy="3505200"/>
          </a:xfrm>
          <a:prstGeom prst="rect">
            <a:avLst/>
          </a:prstGeom>
        </p:spPr>
        <p:txBody>
          <a:bodyPr vert="horz" lIns="45720" rIns="45720">
            <a:normAutofit fontScale="775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en-US" dirty="0" smtClean="0"/>
          </a:p>
          <a:p>
            <a:pPr algn="ctr"/>
            <a:r>
              <a:rPr lang="en-US" sz="9600" dirty="0" smtClean="0"/>
              <a:t> </a:t>
            </a:r>
          </a:p>
          <a:p>
            <a:pPr algn="ctr"/>
            <a:r>
              <a:rPr lang="en-US" sz="8600" dirty="0"/>
              <a:t>t</a:t>
            </a:r>
            <a:r>
              <a:rPr lang="en-US" sz="8600" dirty="0" smtClean="0"/>
              <a:t>wo lines that will never intersect</a:t>
            </a:r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POINT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pPr algn="ctr"/>
            <a:r>
              <a:rPr lang="en-US" sz="9600" b="1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Perpendicular LINES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9300" y="35052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3201194" y="3352006"/>
            <a:ext cx="3200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Perpendicular LINES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28061" y="3124200"/>
            <a:ext cx="2438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748849" y="1943100"/>
            <a:ext cx="0" cy="2362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3581400" y="2060864"/>
            <a:ext cx="5115790" cy="2968336"/>
          </a:xfrm>
          <a:prstGeom prst="rect">
            <a:avLst/>
          </a:prstGeom>
        </p:spPr>
        <p:txBody>
          <a:bodyPr vert="horz" lIns="45720" rIns="45720">
            <a:normAutofit fontScale="85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 smtClean="0"/>
          </a:p>
          <a:p>
            <a:pPr algn="ctr"/>
            <a:r>
              <a:rPr lang="en-US" sz="7700" dirty="0"/>
              <a:t>t</a:t>
            </a:r>
            <a:r>
              <a:rPr lang="en-US" sz="7700" dirty="0" smtClean="0"/>
              <a:t>wo lines that intersect at a 90</a:t>
            </a:r>
            <a:r>
              <a:rPr lang="en-US" sz="7700" baseline="30000" dirty="0" smtClean="0"/>
              <a:t>o</a:t>
            </a:r>
            <a:r>
              <a:rPr lang="en-US" sz="7700" dirty="0" smtClean="0"/>
              <a:t> angle</a:t>
            </a:r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767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PROTRACTOR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537" y="2185987"/>
            <a:ext cx="43529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402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PROTRACTOR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1447800"/>
            <a:ext cx="3495676" cy="37338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pPr algn="ctr"/>
            <a:r>
              <a:rPr lang="en-US" sz="9600" dirty="0" smtClean="0"/>
              <a:t>a tool used to measure angles to the nearest degree</a:t>
            </a:r>
            <a:endParaRPr lang="en-US" sz="9600" dirty="0"/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81200"/>
            <a:ext cx="43529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440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What is this?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pPr algn="ctr"/>
            <a:r>
              <a:rPr lang="en-US" sz="9600" b="1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POINT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6400800" cy="38862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algn="l"/>
            <a:r>
              <a:rPr lang="en-US" sz="9600" b="1" dirty="0" smtClean="0">
                <a:solidFill>
                  <a:schemeClr val="tx1"/>
                </a:solidFill>
                <a:latin typeface="Arial Rounded MT Bold" pitchFamily="34" charset="0"/>
              </a:rPr>
              <a:t> .</a:t>
            </a:r>
            <a:r>
              <a:rPr lang="en-US" sz="9600" dirty="0" smtClean="0"/>
              <a:t> </a:t>
            </a:r>
          </a:p>
          <a:p>
            <a:pPr algn="ctr"/>
            <a:r>
              <a:rPr lang="en-US" sz="8600" dirty="0"/>
              <a:t>a</a:t>
            </a:r>
            <a:r>
              <a:rPr lang="en-US" sz="8600" dirty="0" smtClean="0"/>
              <a:t> location </a:t>
            </a:r>
            <a:r>
              <a:rPr lang="en-US" sz="8600" dirty="0"/>
              <a:t>in space – a dot on a piece of </a:t>
            </a:r>
            <a:r>
              <a:rPr lang="en-US" sz="8600" dirty="0" smtClean="0"/>
              <a:t>paper</a:t>
            </a:r>
            <a:endParaRPr lang="en-US" sz="8600" dirty="0"/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236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What is this?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9300" y="35052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LINE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73580" y="23622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Subtitle 2"/>
          <p:cNvSpPr txBox="1">
            <a:spLocks/>
          </p:cNvSpPr>
          <p:nvPr/>
        </p:nvSpPr>
        <p:spPr>
          <a:xfrm>
            <a:off x="1524000" y="1828800"/>
            <a:ext cx="6400800" cy="3657600"/>
          </a:xfrm>
          <a:prstGeom prst="rect">
            <a:avLst/>
          </a:prstGeom>
        </p:spPr>
        <p:txBody>
          <a:bodyPr vert="horz" lIns="45720" rIns="45720">
            <a:normAutofit fontScale="55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en-US" dirty="0" smtClean="0"/>
          </a:p>
          <a:p>
            <a:pPr algn="ctr"/>
            <a:r>
              <a:rPr lang="en-US" sz="9600" dirty="0" smtClean="0"/>
              <a:t> </a:t>
            </a:r>
          </a:p>
          <a:p>
            <a:pPr algn="ctr"/>
            <a:r>
              <a:rPr lang="en-US" sz="8600" dirty="0" smtClean="0"/>
              <a:t>connects two points and continues on indefinitely in both directions</a:t>
            </a:r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078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What is this?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3581400"/>
            <a:ext cx="36576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590800" y="34290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477000" y="34290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LINE SEGMENT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819400" y="2362200"/>
            <a:ext cx="36576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590800" y="22098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477000" y="22098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14400" y="1905000"/>
            <a:ext cx="7848600" cy="42672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6000" dirty="0"/>
              <a:t>p</a:t>
            </a:r>
            <a:r>
              <a:rPr lang="en-US" sz="6000" dirty="0" smtClean="0"/>
              <a:t>art of a line between two points</a:t>
            </a:r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873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POINT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6400800" cy="38862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algn="l"/>
            <a:r>
              <a:rPr lang="en-US" sz="9600" b="1" dirty="0" smtClean="0">
                <a:solidFill>
                  <a:schemeClr val="tx1"/>
                </a:solidFill>
                <a:latin typeface="Arial Rounded MT Bold" pitchFamily="34" charset="0"/>
              </a:rPr>
              <a:t> .</a:t>
            </a:r>
            <a:r>
              <a:rPr lang="en-US" sz="9600" dirty="0" smtClean="0"/>
              <a:t> </a:t>
            </a:r>
          </a:p>
          <a:p>
            <a:pPr algn="ctr"/>
            <a:r>
              <a:rPr lang="en-US" sz="8600" dirty="0"/>
              <a:t>a</a:t>
            </a:r>
            <a:r>
              <a:rPr lang="en-US" sz="8600" dirty="0" smtClean="0"/>
              <a:t> location </a:t>
            </a:r>
            <a:r>
              <a:rPr lang="en-US" sz="8600" dirty="0"/>
              <a:t>in space – a dot on a piece of </a:t>
            </a:r>
            <a:r>
              <a:rPr lang="en-US" sz="8600" dirty="0" smtClean="0"/>
              <a:t>paper</a:t>
            </a:r>
            <a:endParaRPr lang="en-US" sz="8600" dirty="0"/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389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What is this?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9300" y="35052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057400" y="32766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RAY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9300" y="19812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964267" y="17526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1981200"/>
            <a:ext cx="6400800" cy="4267200"/>
          </a:xfrm>
          <a:prstGeom prst="rect">
            <a:avLst/>
          </a:prstGeom>
        </p:spPr>
        <p:txBody>
          <a:bodyPr vert="horz" lIns="45720" rIns="45720">
            <a:normAutofit fontScale="55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 smtClean="0"/>
          </a:p>
          <a:p>
            <a:pPr algn="ctr"/>
            <a:r>
              <a:rPr lang="en-US" sz="9600" dirty="0" smtClean="0"/>
              <a:t> </a:t>
            </a:r>
          </a:p>
          <a:p>
            <a:pPr algn="ctr"/>
            <a:r>
              <a:rPr lang="en-US" sz="8600" dirty="0"/>
              <a:t>a</a:t>
            </a:r>
            <a:r>
              <a:rPr lang="en-US" sz="8600" dirty="0" smtClean="0"/>
              <a:t> line that has an endpoint at one end and that goes on indefinitely at the other end</a:t>
            </a:r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21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What is this?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9300" y="35052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981200" y="32766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981200" y="1981200"/>
            <a:ext cx="5029200" cy="152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ANGLE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" y="2894012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96900" y="26670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09600" y="1184564"/>
            <a:ext cx="2057400" cy="1752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3581400" y="2060864"/>
            <a:ext cx="5115790" cy="3349336"/>
          </a:xfrm>
          <a:prstGeom prst="rect">
            <a:avLst/>
          </a:prstGeom>
        </p:spPr>
        <p:txBody>
          <a:bodyPr vert="horz" lIns="45720" rIns="45720">
            <a:normAutofit fontScale="775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 smtClean="0"/>
          </a:p>
          <a:p>
            <a:pPr algn="ctr"/>
            <a:r>
              <a:rPr lang="en-US" sz="7700" dirty="0"/>
              <a:t>t</a:t>
            </a:r>
            <a:r>
              <a:rPr lang="en-US" sz="7700" dirty="0" smtClean="0"/>
              <a:t>wo rays that are connected at the endpoint</a:t>
            </a:r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081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What is this?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9300" y="35052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981200" y="32766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981200" y="1981200"/>
            <a:ext cx="5029200" cy="152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514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ACUTE ANGLE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77900" y="3706235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977900" y="3477635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77900" y="2060864"/>
            <a:ext cx="2057400" cy="1752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3581400" y="2060864"/>
            <a:ext cx="5115790" cy="3349336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6000" dirty="0"/>
              <a:t>a</a:t>
            </a:r>
            <a:r>
              <a:rPr lang="en-US" sz="6000" dirty="0" smtClean="0"/>
              <a:t>n angle that measures less than 90</a:t>
            </a:r>
            <a:r>
              <a:rPr lang="en-US" sz="6000" baseline="30000" dirty="0" smtClean="0"/>
              <a:t>o</a:t>
            </a:r>
            <a:endParaRPr lang="en-US" sz="6000" baseline="30000" dirty="0" smtClean="0"/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150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What is this?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4200" y="45720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124200" y="4344988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762000" y="1371600"/>
            <a:ext cx="2743200" cy="3352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167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OBTUSE ANGLE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06500" y="45720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181100" y="43434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28600" y="2209800"/>
            <a:ext cx="1232477" cy="25511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3581400" y="2060864"/>
            <a:ext cx="5115790" cy="3349336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6000" dirty="0"/>
              <a:t>a</a:t>
            </a:r>
            <a:r>
              <a:rPr lang="en-US" sz="6000" dirty="0" smtClean="0"/>
              <a:t>n angle that measures more than 90</a:t>
            </a:r>
            <a:r>
              <a:rPr lang="en-US" sz="6000" baseline="30000" dirty="0" smtClean="0"/>
              <a:t>o</a:t>
            </a:r>
            <a:endParaRPr lang="en-US" sz="6000" baseline="30000" dirty="0" smtClean="0"/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01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What is this?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4200" y="4572000"/>
            <a:ext cx="3733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124200" y="4344988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314700" y="1752600"/>
            <a:ext cx="0" cy="2971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918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RIGHT ANGLE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06500" y="45720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181100" y="43434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371600" y="1905000"/>
            <a:ext cx="2" cy="28559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3581400" y="2060864"/>
            <a:ext cx="5115790" cy="3349336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6000" dirty="0"/>
              <a:t>a</a:t>
            </a:r>
            <a:r>
              <a:rPr lang="en-US" sz="6000" dirty="0" smtClean="0"/>
              <a:t>n angle that measures 90</a:t>
            </a:r>
            <a:r>
              <a:rPr lang="en-US" sz="6000" baseline="30000" dirty="0" smtClean="0"/>
              <a:t>o</a:t>
            </a:r>
            <a:endParaRPr lang="en-US" sz="6000" baseline="30000" dirty="0" smtClean="0"/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386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LINE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9300" y="35052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What is this?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9300" y="35052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057400" y="28956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Parallel LINES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9300" y="25146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019300" y="19050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1524000" y="1828800"/>
            <a:ext cx="6400800" cy="3505200"/>
          </a:xfrm>
          <a:prstGeom prst="rect">
            <a:avLst/>
          </a:prstGeom>
        </p:spPr>
        <p:txBody>
          <a:bodyPr vert="horz" lIns="45720" rIns="45720">
            <a:normAutofit fontScale="775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en-US" dirty="0" smtClean="0"/>
          </a:p>
          <a:p>
            <a:pPr algn="ctr"/>
            <a:r>
              <a:rPr lang="en-US" sz="9600" dirty="0" smtClean="0"/>
              <a:t> </a:t>
            </a:r>
          </a:p>
          <a:p>
            <a:pPr algn="ctr"/>
            <a:r>
              <a:rPr lang="en-US" sz="8600" dirty="0"/>
              <a:t>t</a:t>
            </a:r>
            <a:r>
              <a:rPr lang="en-US" sz="8600" dirty="0" smtClean="0"/>
              <a:t>wo lines that will never intersect</a:t>
            </a:r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412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What is this?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9300" y="35052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3201194" y="3352006"/>
            <a:ext cx="3200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Perpendicular LINES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28061" y="3124200"/>
            <a:ext cx="2438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748849" y="1943100"/>
            <a:ext cx="0" cy="2362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3581400" y="2060864"/>
            <a:ext cx="5115790" cy="2968336"/>
          </a:xfrm>
          <a:prstGeom prst="rect">
            <a:avLst/>
          </a:prstGeom>
        </p:spPr>
        <p:txBody>
          <a:bodyPr vert="horz" lIns="45720" rIns="45720">
            <a:normAutofit fontScale="85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 smtClean="0"/>
          </a:p>
          <a:p>
            <a:pPr algn="ctr"/>
            <a:r>
              <a:rPr lang="en-US" sz="7700" dirty="0"/>
              <a:t>t</a:t>
            </a:r>
            <a:r>
              <a:rPr lang="en-US" sz="7700" dirty="0" smtClean="0"/>
              <a:t>wo lines that intersect at a 90</a:t>
            </a:r>
            <a:r>
              <a:rPr lang="en-US" sz="7700" baseline="30000" dirty="0" smtClean="0"/>
              <a:t>o</a:t>
            </a:r>
            <a:r>
              <a:rPr lang="en-US" sz="7700" dirty="0" smtClean="0"/>
              <a:t> angle</a:t>
            </a:r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096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What is this?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537" y="2185987"/>
            <a:ext cx="43529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747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PROTRACTOR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1447800"/>
            <a:ext cx="3495676" cy="37338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pPr algn="ctr"/>
            <a:r>
              <a:rPr lang="en-US" sz="9600" dirty="0" smtClean="0"/>
              <a:t>a tool used to measure angles to the nearest degree</a:t>
            </a:r>
            <a:endParaRPr lang="en-US" sz="9600" dirty="0"/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81200"/>
            <a:ext cx="43529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426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LINE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73580" y="23622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Subtitle 2"/>
          <p:cNvSpPr txBox="1">
            <a:spLocks/>
          </p:cNvSpPr>
          <p:nvPr/>
        </p:nvSpPr>
        <p:spPr>
          <a:xfrm>
            <a:off x="1524000" y="1828800"/>
            <a:ext cx="6400800" cy="3657600"/>
          </a:xfrm>
          <a:prstGeom prst="rect">
            <a:avLst/>
          </a:prstGeom>
        </p:spPr>
        <p:txBody>
          <a:bodyPr vert="horz" lIns="45720" rIns="45720">
            <a:normAutofit fontScale="55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en-US" dirty="0" smtClean="0"/>
          </a:p>
          <a:p>
            <a:pPr algn="ctr"/>
            <a:r>
              <a:rPr lang="en-US" sz="9600" dirty="0" smtClean="0"/>
              <a:t> </a:t>
            </a:r>
          </a:p>
          <a:p>
            <a:pPr algn="ctr"/>
            <a:r>
              <a:rPr lang="en-US" sz="8600" dirty="0" smtClean="0"/>
              <a:t>connects two points and continues on indefinitely in both directions</a:t>
            </a:r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977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LINE SEGMENT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3581400"/>
            <a:ext cx="36576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590800" y="34290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477000" y="34290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LINE SEGMENT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819400" y="2362200"/>
            <a:ext cx="36576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590800" y="22098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477000" y="22098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14400" y="1905000"/>
            <a:ext cx="7848600" cy="42672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6000" dirty="0"/>
              <a:t>p</a:t>
            </a:r>
            <a:r>
              <a:rPr lang="en-US" sz="6000" dirty="0" smtClean="0"/>
              <a:t>art of a line between two points</a:t>
            </a:r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42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RAY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9300" y="35052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057400" y="32766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askerville Old Face" pitchFamily="18" charset="0"/>
              </a:rPr>
              <a:t>RAY</a:t>
            </a:r>
            <a:endParaRPr lang="en-US" sz="72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9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19300" y="19812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964267" y="17526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1981200"/>
            <a:ext cx="6400800" cy="4267200"/>
          </a:xfrm>
          <a:prstGeom prst="rect">
            <a:avLst/>
          </a:prstGeom>
        </p:spPr>
        <p:txBody>
          <a:bodyPr vert="horz" lIns="45720" rIns="45720">
            <a:normAutofit fontScale="55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 smtClean="0"/>
          </a:p>
          <a:p>
            <a:pPr algn="ctr"/>
            <a:r>
              <a:rPr lang="en-US" sz="9600" dirty="0" smtClean="0"/>
              <a:t> </a:t>
            </a:r>
          </a:p>
          <a:p>
            <a:pPr algn="ctr"/>
            <a:r>
              <a:rPr lang="en-US" sz="8600" dirty="0"/>
              <a:t>a</a:t>
            </a:r>
            <a:r>
              <a:rPr lang="en-US" sz="8600" dirty="0" smtClean="0"/>
              <a:t> line that has an endpoint at one end and that goes on indefinitely at the other end</a:t>
            </a:r>
          </a:p>
          <a:p>
            <a:pPr algn="ctr"/>
            <a:endParaRPr lang="en-US" sz="96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443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9">
      <a:dk1>
        <a:sysClr val="windowText" lastClr="000000"/>
      </a:dk1>
      <a:lt1>
        <a:srgbClr val="DAFCE0"/>
      </a:lt1>
      <a:dk2>
        <a:srgbClr val="464646"/>
      </a:dk2>
      <a:lt2>
        <a:srgbClr val="DAFCE0"/>
      </a:lt2>
      <a:accent1>
        <a:srgbClr val="48F265"/>
      </a:accent1>
      <a:accent2>
        <a:srgbClr val="00B050"/>
      </a:accent2>
      <a:accent3>
        <a:srgbClr val="EB641B"/>
      </a:accent3>
      <a:accent4>
        <a:srgbClr val="39639D"/>
      </a:accent4>
      <a:accent5>
        <a:srgbClr val="474B78"/>
      </a:accent5>
      <a:accent6>
        <a:srgbClr val="FFFE11"/>
      </a:accent6>
      <a:hlink>
        <a:srgbClr val="000000"/>
      </a:hlink>
      <a:folHlink>
        <a:srgbClr val="FFFFB5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</TotalTime>
  <Words>311</Words>
  <Application>Microsoft Office PowerPoint</Application>
  <PresentationFormat>On-screen Show (4:3)</PresentationFormat>
  <Paragraphs>136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Concourse</vt:lpstr>
      <vt:lpstr>Geometry</vt:lpstr>
      <vt:lpstr>POINT</vt:lpstr>
      <vt:lpstr>POINT</vt:lpstr>
      <vt:lpstr>LINE</vt:lpstr>
      <vt:lpstr>LINE</vt:lpstr>
      <vt:lpstr>LINE SEGMENT</vt:lpstr>
      <vt:lpstr>LINE SEGMENT</vt:lpstr>
      <vt:lpstr>RAY</vt:lpstr>
      <vt:lpstr>RAY</vt:lpstr>
      <vt:lpstr>ANGLE</vt:lpstr>
      <vt:lpstr>ANGLE</vt:lpstr>
      <vt:lpstr>ACUTE ANGLE</vt:lpstr>
      <vt:lpstr>ACUTE ANGLE</vt:lpstr>
      <vt:lpstr>OBTUSE ANGLE</vt:lpstr>
      <vt:lpstr>OBTUSE ANGLE</vt:lpstr>
      <vt:lpstr>RIGHT ANGLE</vt:lpstr>
      <vt:lpstr>RIGHT ANGLE</vt:lpstr>
      <vt:lpstr>Parallel LINES</vt:lpstr>
      <vt:lpstr>Parallel LINES</vt:lpstr>
      <vt:lpstr>Perpendicular LINES</vt:lpstr>
      <vt:lpstr>Perpendicular LINES</vt:lpstr>
      <vt:lpstr>PROTRACTOR</vt:lpstr>
      <vt:lpstr>PROTRACTOR</vt:lpstr>
      <vt:lpstr>What is this?</vt:lpstr>
      <vt:lpstr>POINT</vt:lpstr>
      <vt:lpstr>What is this?</vt:lpstr>
      <vt:lpstr>LINE</vt:lpstr>
      <vt:lpstr>What is this?</vt:lpstr>
      <vt:lpstr>LINE SEGMENT</vt:lpstr>
      <vt:lpstr>What is this?</vt:lpstr>
      <vt:lpstr>RAY</vt:lpstr>
      <vt:lpstr>What is this?</vt:lpstr>
      <vt:lpstr>ANGLE</vt:lpstr>
      <vt:lpstr>What is this?</vt:lpstr>
      <vt:lpstr>ACUTE ANGLE</vt:lpstr>
      <vt:lpstr>What is this?</vt:lpstr>
      <vt:lpstr>OBTUSE ANGLE</vt:lpstr>
      <vt:lpstr>What is this?</vt:lpstr>
      <vt:lpstr>RIGHT ANGLE</vt:lpstr>
      <vt:lpstr>What is this?</vt:lpstr>
      <vt:lpstr>Parallel LINES</vt:lpstr>
      <vt:lpstr>What is this?</vt:lpstr>
      <vt:lpstr>Perpendicular LINES</vt:lpstr>
      <vt:lpstr>What is this?</vt:lpstr>
      <vt:lpstr>PROTRACTOR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</dc:title>
  <dc:creator>McFry, Brooke</dc:creator>
  <cp:lastModifiedBy>McFry, Brooke</cp:lastModifiedBy>
  <cp:revision>13</cp:revision>
  <dcterms:created xsi:type="dcterms:W3CDTF">2010-01-27T04:53:57Z</dcterms:created>
  <dcterms:modified xsi:type="dcterms:W3CDTF">2014-11-17T02:59:37Z</dcterms:modified>
</cp:coreProperties>
</file>